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2" d="100"/>
          <a:sy n="102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\dept\tzricha\&#1492;&#1493;&#1491;&#1506;&#1493;&#1514;%20&#1500;&#1506;&#1497;&#1514;&#1493;&#1504;&#1493;&#1514;\&#1492;&#1493;&#1491;&#1506;&#1493;&#1514;%202013\&#1488;&#1514;&#1497;&#1493;&#1508;&#1497;&#1501;%202013\New%20&#1490;&#1500;&#1497;&#1493;&#1503;%20&#1506;&#1489;&#1493;&#1491;&#1492;%20&#1513;&#1500;%20Microsoft%20Excel_05Nov_102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\dept\tzricha\&#1492;&#1493;&#1491;&#1506;&#1493;&#1514;%20&#1500;&#1506;&#1497;&#1514;&#1493;&#1504;&#1493;&#1514;\&#1492;&#1493;&#1491;&#1506;&#1493;&#1514;%202013\&#1488;&#1514;&#1497;&#1493;&#1508;&#1497;&#1501;%202013\New%20&#1490;&#1500;&#1497;&#1493;&#1503;%20&#1506;&#1489;&#1493;&#1491;&#1492;%20&#1513;&#1500;%20Microsoft%20Excel_05Nov_1024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11406429927484"/>
          <c:y val="0.14349278412270539"/>
          <c:w val="0.8243303974354983"/>
          <c:h val="0.70775562964539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תרשימים!$B$6</c:f>
              <c:strCache>
                <c:ptCount val="1"/>
                <c:pt idx="0">
                  <c:v>משקי בית אתיופים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1.477377654662973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he-I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5.8670505521989805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he-I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1.846722068328716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he-I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תרשימים!$A$7:$A$11</c:f>
              <c:strCache>
                <c:ptCount val="5"/>
                <c:pt idx="0">
                  <c:v>מחשב ביתי</c:v>
                </c:pt>
                <c:pt idx="1">
                  <c:v>אינטרנט</c:v>
                </c:pt>
                <c:pt idx="2">
                  <c:v>כבלים ולווין</c:v>
                </c:pt>
                <c:pt idx="3">
                  <c:v>טאבלט</c:v>
                </c:pt>
                <c:pt idx="4">
                  <c:v>טלפון נייד</c:v>
                </c:pt>
              </c:strCache>
            </c:strRef>
          </c:cat>
          <c:val>
            <c:numRef>
              <c:f>תרשימים!$B$7:$B$11</c:f>
              <c:numCache>
                <c:formatCode>0.0</c:formatCode>
                <c:ptCount val="5"/>
                <c:pt idx="0">
                  <c:v>62.933438563266861</c:v>
                </c:pt>
                <c:pt idx="1">
                  <c:v>47.599216223338651</c:v>
                </c:pt>
                <c:pt idx="2">
                  <c:v>54.548908705037192</c:v>
                </c:pt>
                <c:pt idx="3">
                  <c:v>18.899999999999999</c:v>
                </c:pt>
                <c:pt idx="4">
                  <c:v>95.684579659360423</c:v>
                </c:pt>
              </c:numCache>
            </c:numRef>
          </c:val>
        </c:ser>
        <c:ser>
          <c:idx val="1"/>
          <c:order val="1"/>
          <c:tx>
            <c:strRef>
              <c:f>תרשימים!$C$6</c:f>
              <c:strCache>
                <c:ptCount val="1"/>
                <c:pt idx="0">
                  <c:v>כלל האוכלוסיה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8.9539055177283466E-17"/>
                  <c:y val="1.263303305923324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he-I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1.846722068328716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he-I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תרשימים!$A$7:$A$11</c:f>
              <c:strCache>
                <c:ptCount val="5"/>
                <c:pt idx="0">
                  <c:v>מחשב ביתי</c:v>
                </c:pt>
                <c:pt idx="1">
                  <c:v>אינטרנט</c:v>
                </c:pt>
                <c:pt idx="2">
                  <c:v>כבלים ולווין</c:v>
                </c:pt>
                <c:pt idx="3">
                  <c:v>טאבלט</c:v>
                </c:pt>
                <c:pt idx="4">
                  <c:v>טלפון נייד</c:v>
                </c:pt>
              </c:strCache>
            </c:strRef>
          </c:cat>
          <c:val>
            <c:numRef>
              <c:f>תרשימים!$C$7:$C$11</c:f>
              <c:numCache>
                <c:formatCode>0.0</c:formatCode>
                <c:ptCount val="5"/>
                <c:pt idx="0">
                  <c:v>80.723254279168771</c:v>
                </c:pt>
                <c:pt idx="1">
                  <c:v>70.599999999999994</c:v>
                </c:pt>
                <c:pt idx="2">
                  <c:v>61.8</c:v>
                </c:pt>
                <c:pt idx="3">
                  <c:v>26.1</c:v>
                </c:pt>
                <c:pt idx="4">
                  <c:v>95.2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855616"/>
        <c:axId val="145857152"/>
      </c:barChart>
      <c:catAx>
        <c:axId val="145855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5857152"/>
        <c:crosses val="autoZero"/>
        <c:auto val="1"/>
        <c:lblAlgn val="ctr"/>
        <c:lblOffset val="100"/>
        <c:noMultiLvlLbl val="0"/>
      </c:catAx>
      <c:valAx>
        <c:axId val="145857152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e-IL" sz="1000" dirty="0">
                    <a:cs typeface="+mn-cs"/>
                  </a:rPr>
                  <a:t>אחוזים</a:t>
                </a:r>
              </a:p>
            </c:rich>
          </c:tx>
          <c:layout>
            <c:manualLayout>
              <c:xMode val="edge"/>
              <c:yMode val="edge"/>
              <c:x val="2.0487466240632964E-2"/>
              <c:y val="0.36187493183850633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145855616"/>
        <c:crosses val="autoZero"/>
        <c:crossBetween val="between"/>
        <c:majorUnit val="20"/>
      </c:valAx>
    </c:plotArea>
    <c:legend>
      <c:legendPos val="l"/>
      <c:layout>
        <c:manualLayout>
          <c:xMode val="edge"/>
          <c:yMode val="edge"/>
          <c:x val="0.18214614477538135"/>
          <c:y val="0.92671537941413828"/>
          <c:w val="0.71417227737837119"/>
          <c:h val="6.628132702248779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70634858761467"/>
          <c:y val="0.20607595737279827"/>
          <c:w val="0.82173810451911333"/>
          <c:h val="0.587344970432912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תרשימים!$B$26</c:f>
              <c:strCache>
                <c:ptCount val="1"/>
                <c:pt idx="0">
                  <c:v>משקי בית אתיופים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תרשימים!$A$27:$A$31</c:f>
              <c:strCache>
                <c:ptCount val="5"/>
                <c:pt idx="0">
                  <c:v>מיקרוגל</c:v>
                </c:pt>
                <c:pt idx="1">
                  <c:v>תנור לאפייה בלבד</c:v>
                </c:pt>
                <c:pt idx="2">
                  <c:v>כיריים לבישול</c:v>
                </c:pt>
                <c:pt idx="3">
                  <c:v>מתקן לטיהור מים</c:v>
                </c:pt>
                <c:pt idx="4">
                  <c:v>תנור לבישול ולאפיה</c:v>
                </c:pt>
              </c:strCache>
            </c:strRef>
          </c:cat>
          <c:val>
            <c:numRef>
              <c:f>תרשימים!$B$27:$B$31</c:f>
              <c:numCache>
                <c:formatCode>0.0</c:formatCode>
                <c:ptCount val="5"/>
                <c:pt idx="0">
                  <c:v>61.382507403431909</c:v>
                </c:pt>
                <c:pt idx="1">
                  <c:v>30.466008068078253</c:v>
                </c:pt>
                <c:pt idx="2">
                  <c:v>39.088344643253507</c:v>
                </c:pt>
                <c:pt idx="3">
                  <c:v>27.499328658631672</c:v>
                </c:pt>
                <c:pt idx="4">
                  <c:v>58.725983189844555</c:v>
                </c:pt>
              </c:numCache>
            </c:numRef>
          </c:val>
        </c:ser>
        <c:ser>
          <c:idx val="1"/>
          <c:order val="1"/>
          <c:tx>
            <c:strRef>
              <c:f>תרשימים!$C$26</c:f>
              <c:strCache>
                <c:ptCount val="1"/>
                <c:pt idx="0">
                  <c:v>כלל האוכלוסיה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תרשימים!$A$27:$A$31</c:f>
              <c:strCache>
                <c:ptCount val="5"/>
                <c:pt idx="0">
                  <c:v>מיקרוגל</c:v>
                </c:pt>
                <c:pt idx="1">
                  <c:v>תנור לאפייה בלבד</c:v>
                </c:pt>
                <c:pt idx="2">
                  <c:v>כיריים לבישול</c:v>
                </c:pt>
                <c:pt idx="3">
                  <c:v>מתקן לטיהור מים</c:v>
                </c:pt>
                <c:pt idx="4">
                  <c:v>תנור לבישול ולאפיה</c:v>
                </c:pt>
              </c:strCache>
            </c:strRef>
          </c:cat>
          <c:val>
            <c:numRef>
              <c:f>תרשימים!$C$27:$C$31</c:f>
              <c:numCache>
                <c:formatCode>0.0</c:formatCode>
                <c:ptCount val="5"/>
                <c:pt idx="0">
                  <c:v>85.073590834728336</c:v>
                </c:pt>
                <c:pt idx="1">
                  <c:v>57.5</c:v>
                </c:pt>
                <c:pt idx="2">
                  <c:v>64.400000000000006</c:v>
                </c:pt>
                <c:pt idx="3">
                  <c:v>31.5</c:v>
                </c:pt>
                <c:pt idx="4">
                  <c:v>36.6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434304"/>
        <c:axId val="144435840"/>
      </c:barChart>
      <c:catAx>
        <c:axId val="144434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4435840"/>
        <c:crosses val="autoZero"/>
        <c:auto val="1"/>
        <c:lblAlgn val="ctr"/>
        <c:lblOffset val="100"/>
        <c:noMultiLvlLbl val="0"/>
      </c:catAx>
      <c:valAx>
        <c:axId val="144435840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e-IL" dirty="0"/>
                  <a:t>אחוזים</a:t>
                </a:r>
              </a:p>
            </c:rich>
          </c:tx>
          <c:layout>
            <c:manualLayout>
              <c:xMode val="edge"/>
              <c:yMode val="edge"/>
              <c:x val="2.4831213038260927E-2"/>
              <c:y val="0.33813869651835687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crossAx val="144434304"/>
        <c:crosses val="autoZero"/>
        <c:crossBetween val="between"/>
        <c:majorUnit val="20"/>
      </c:valAx>
    </c:plotArea>
    <c:legend>
      <c:legendPos val="l"/>
      <c:layout>
        <c:manualLayout>
          <c:xMode val="edge"/>
          <c:yMode val="edge"/>
          <c:x val="0.14166649933785599"/>
          <c:y val="0.92554216867469885"/>
          <c:w val="0.73841458342297372"/>
          <c:h val="7.021218733200518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he-IL" sz="1800" b="1" i="0" u="none" strike="noStrike" kern="1200" baseline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he-IL" sz="1800" b="1" i="0" u="none" strike="noStrike" kern="1200" baseline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כלל האוכלוסייה</a:t>
            </a:r>
          </a:p>
        </c:rich>
      </c:tx>
      <c:layout>
        <c:manualLayout>
          <c:xMode val="edge"/>
          <c:yMode val="edge"/>
          <c:x val="0.22436204406406951"/>
          <c:y val="0.18169198663861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Sheet1!$A$2:$A$5</c:f>
              <c:strCache>
                <c:ptCount val="4"/>
                <c:pt idx="0">
                  <c:v>עבודה</c:v>
                </c:pt>
                <c:pt idx="1">
                  <c:v>הון</c:v>
                </c:pt>
                <c:pt idx="2">
                  <c:v>פנסיה וקפות גמל</c:v>
                </c:pt>
                <c:pt idx="3">
                  <c:v>קצבאות ותמיכות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77.7</c:v>
                </c:pt>
                <c:pt idx="1">
                  <c:v>4.4000000000000004</c:v>
                </c:pt>
                <c:pt idx="2">
                  <c:v>6.8</c:v>
                </c:pt>
                <c:pt idx="3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14610826069830624"/>
          <c:y val="0.79296485070226963"/>
          <c:w val="0.85389173930169371"/>
          <c:h val="0.14287354738460351"/>
        </c:manualLayout>
      </c:layout>
      <c:overlay val="0"/>
      <c:txPr>
        <a:bodyPr/>
        <a:lstStyle/>
        <a:p>
          <a:pPr>
            <a:defRPr sz="1200" b="1"/>
          </a:pPr>
          <a:endParaRPr lang="he-I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sz="1800" dirty="0" smtClean="0"/>
              <a:t>אתיופים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עבודה</c:v>
                </c:pt>
                <c:pt idx="1">
                  <c:v>הון</c:v>
                </c:pt>
                <c:pt idx="2">
                  <c:v>פנסיות וקופות גמל</c:v>
                </c:pt>
                <c:pt idx="3">
                  <c:v>קצבאות ותמיכות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82.3</c:v>
                </c:pt>
                <c:pt idx="1">
                  <c:v>0.3</c:v>
                </c:pt>
                <c:pt idx="2">
                  <c:v>0.8</c:v>
                </c:pt>
                <c:pt idx="3">
                  <c:v>16.600000000000001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סך הכל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ותיקים</c:v>
                </c:pt>
                <c:pt idx="1">
                  <c:v>עולי ברית המועצות</c:v>
                </c:pt>
                <c:pt idx="2">
                  <c:v>עולי אתיופיה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56.1</c:v>
                </c:pt>
                <c:pt idx="1">
                  <c:v>46.2</c:v>
                </c:pt>
                <c:pt idx="2">
                  <c:v>29.8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גברים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ותיקים</c:v>
                </c:pt>
                <c:pt idx="1">
                  <c:v>עולי ברית המועצות</c:v>
                </c:pt>
                <c:pt idx="2">
                  <c:v>עולי אתיופיה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60.7</c:v>
                </c:pt>
                <c:pt idx="1">
                  <c:v>50.8</c:v>
                </c:pt>
                <c:pt idx="2">
                  <c:v>35.5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נשים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ותיקים</c:v>
                </c:pt>
                <c:pt idx="1">
                  <c:v>עולי ברית המועצות</c:v>
                </c:pt>
                <c:pt idx="2">
                  <c:v>עולי אתיופיה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50.4</c:v>
                </c:pt>
                <c:pt idx="1">
                  <c:v>41.4</c:v>
                </c:pt>
                <c:pt idx="2">
                  <c:v>28.7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998592"/>
        <c:axId val="146000128"/>
      </c:barChart>
      <c:catAx>
        <c:axId val="145998592"/>
        <c:scaling>
          <c:orientation val="minMax"/>
        </c:scaling>
        <c:delete val="0"/>
        <c:axPos val="b"/>
        <c:majorTickMark val="out"/>
        <c:minorTickMark val="none"/>
        <c:tickLblPos val="nextTo"/>
        <c:crossAx val="146000128"/>
        <c:crosses val="autoZero"/>
        <c:auto val="1"/>
        <c:lblAlgn val="ctr"/>
        <c:lblOffset val="100"/>
        <c:noMultiLvlLbl val="0"/>
      </c:catAx>
      <c:valAx>
        <c:axId val="146000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59985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 b="1"/>
      </a:pPr>
      <a:endParaRPr lang="he-I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19403130164285"/>
          <c:y val="4.4751519426061946E-2"/>
          <c:w val="0.73388419040212571"/>
          <c:h val="0.496085253164208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כלל השכירים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מנהלים ואקדמאים</c:v>
                </c:pt>
                <c:pt idx="1">
                  <c:v>הנדסאים וטכנאים</c:v>
                </c:pt>
                <c:pt idx="2">
                  <c:v>פקידים</c:v>
                </c:pt>
                <c:pt idx="3">
                  <c:v>עובדי מכירות ושירותים</c:v>
                </c:pt>
                <c:pt idx="4">
                  <c:v>עובדים מקצועיים בחקלאות , תעשיה ובינוי</c:v>
                </c:pt>
                <c:pt idx="5">
                  <c:v>עובדים בלתי מקצועיים</c:v>
                </c:pt>
                <c:pt idx="6">
                  <c:v>לא ידוע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32.9</c:v>
                </c:pt>
                <c:pt idx="1">
                  <c:v>12.2</c:v>
                </c:pt>
                <c:pt idx="2">
                  <c:v>8.4</c:v>
                </c:pt>
                <c:pt idx="3">
                  <c:v>19.600000000000001</c:v>
                </c:pt>
                <c:pt idx="4">
                  <c:v>13.8</c:v>
                </c:pt>
                <c:pt idx="5">
                  <c:v>6.2</c:v>
                </c:pt>
                <c:pt idx="6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שכירים ממוצא אתיופי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מנהלים ואקדמאים</c:v>
                </c:pt>
                <c:pt idx="1">
                  <c:v>הנדסאים וטכנאים</c:v>
                </c:pt>
                <c:pt idx="2">
                  <c:v>פקידים</c:v>
                </c:pt>
                <c:pt idx="3">
                  <c:v>עובדי מכירות ושירותים</c:v>
                </c:pt>
                <c:pt idx="4">
                  <c:v>עובדים מקצועיים בחקלאות , תעשיה ובינוי</c:v>
                </c:pt>
                <c:pt idx="5">
                  <c:v>עובדים בלתי מקצועיים</c:v>
                </c:pt>
                <c:pt idx="6">
                  <c:v>לא ידוע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12.8</c:v>
                </c:pt>
                <c:pt idx="1">
                  <c:v>1.1000000000000001</c:v>
                </c:pt>
                <c:pt idx="2">
                  <c:v>8.6999999999999993</c:v>
                </c:pt>
                <c:pt idx="3">
                  <c:v>26.3</c:v>
                </c:pt>
                <c:pt idx="4">
                  <c:v>15.9</c:v>
                </c:pt>
                <c:pt idx="5">
                  <c:v>23.7</c:v>
                </c:pt>
                <c:pt idx="6">
                  <c:v>11.6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899648"/>
        <c:axId val="159901184"/>
      </c:barChart>
      <c:catAx>
        <c:axId val="159899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he-IL"/>
          </a:p>
        </c:txPr>
        <c:crossAx val="159901184"/>
        <c:crosses val="autoZero"/>
        <c:auto val="1"/>
        <c:lblAlgn val="ctr"/>
        <c:lblOffset val="100"/>
        <c:noMultiLvlLbl val="0"/>
      </c:catAx>
      <c:valAx>
        <c:axId val="159901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he-IL"/>
          </a:p>
        </c:txPr>
        <c:crossAx val="159899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3953857619648"/>
          <c:y val="0.77500283773135781"/>
          <c:w val="0.28819338323450311"/>
          <c:h val="0.1553824876159199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85314798613136E-2"/>
          <c:y val="4.755067967798636E-2"/>
          <c:w val="0.77290820128965365"/>
          <c:h val="0.847126397513816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סך הכל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ותיקים</c:v>
                </c:pt>
                <c:pt idx="1">
                  <c:v>עולי ברית המועצות</c:v>
                </c:pt>
                <c:pt idx="2">
                  <c:v>עולי אתיופיה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70.099999999999994</c:v>
                </c:pt>
                <c:pt idx="1">
                  <c:v>71.400000000000006</c:v>
                </c:pt>
                <c:pt idx="2">
                  <c:v>51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גברים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ותיקים</c:v>
                </c:pt>
                <c:pt idx="1">
                  <c:v>עולי ברית המועצות</c:v>
                </c:pt>
                <c:pt idx="2">
                  <c:v>עולי אתיופיה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68.8</c:v>
                </c:pt>
                <c:pt idx="1">
                  <c:v>71.5</c:v>
                </c:pt>
                <c:pt idx="2">
                  <c:v>50.6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נשים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ותיקים</c:v>
                </c:pt>
                <c:pt idx="1">
                  <c:v>עולי ברית המועצות</c:v>
                </c:pt>
                <c:pt idx="2">
                  <c:v>עולי אתיופיה</c:v>
                </c:pt>
              </c:strCache>
            </c:strRef>
          </c:cat>
          <c:val>
            <c:numRef>
              <c:f>Sheet1!$D$2:$D$4</c:f>
              <c:numCache>
                <c:formatCode>0</c:formatCode>
                <c:ptCount val="3"/>
                <c:pt idx="0">
                  <c:v>71.400000000000006</c:v>
                </c:pt>
                <c:pt idx="1">
                  <c:v>71.3</c:v>
                </c:pt>
                <c:pt idx="2">
                  <c:v>51.5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246848"/>
        <c:axId val="163248384"/>
      </c:barChart>
      <c:catAx>
        <c:axId val="163246848"/>
        <c:scaling>
          <c:orientation val="minMax"/>
        </c:scaling>
        <c:delete val="0"/>
        <c:axPos val="b"/>
        <c:majorTickMark val="out"/>
        <c:minorTickMark val="none"/>
        <c:tickLblPos val="nextTo"/>
        <c:crossAx val="163248384"/>
        <c:crosses val="autoZero"/>
        <c:auto val="1"/>
        <c:lblAlgn val="ctr"/>
        <c:lblOffset val="100"/>
        <c:noMultiLvlLbl val="0"/>
      </c:catAx>
      <c:valAx>
        <c:axId val="16324838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632468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 b="1"/>
      </a:pPr>
      <a:endParaRPr lang="he-I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2003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משקי בית</c:v>
                </c:pt>
                <c:pt idx="1">
                  <c:v>נפשות</c:v>
                </c:pt>
                <c:pt idx="2">
                  <c:v>ילדים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54</c:v>
                </c:pt>
                <c:pt idx="1">
                  <c:v>56</c:v>
                </c:pt>
                <c:pt idx="2">
                  <c:v>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משקי בית</c:v>
                </c:pt>
                <c:pt idx="1">
                  <c:v>נפשות</c:v>
                </c:pt>
                <c:pt idx="2">
                  <c:v>ילדים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43</c:v>
                </c:pt>
                <c:pt idx="1">
                  <c:v>45</c:v>
                </c:pt>
                <c:pt idx="2">
                  <c:v>51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משקי בית</c:v>
                </c:pt>
                <c:pt idx="1">
                  <c:v>נפשות</c:v>
                </c:pt>
                <c:pt idx="2">
                  <c:v>ילדים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35</c:v>
                </c:pt>
                <c:pt idx="1">
                  <c:v>34</c:v>
                </c:pt>
                <c:pt idx="2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309440"/>
        <c:axId val="163310976"/>
      </c:barChart>
      <c:catAx>
        <c:axId val="1633094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he-IL"/>
          </a:p>
        </c:txPr>
        <c:crossAx val="163310976"/>
        <c:crosses val="autoZero"/>
        <c:auto val="1"/>
        <c:lblAlgn val="ctr"/>
        <c:lblOffset val="100"/>
        <c:noMultiLvlLbl val="0"/>
      </c:catAx>
      <c:valAx>
        <c:axId val="163310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he-IL"/>
          </a:p>
        </c:txPr>
        <c:crossAx val="1633094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0.23264</cdr:x>
      <cdr:y>0.2424</cdr:y>
    </cdr:from>
    <cdr:to>
      <cdr:x>0.59471</cdr:x>
      <cdr:y>0.30299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971600" y="1152128"/>
          <a:ext cx="1512168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he-IL" sz="1400" b="1" dirty="0" smtClean="0">
              <a:solidFill>
                <a:schemeClr val="tx1"/>
              </a:solidFill>
            </a:rPr>
            <a:t>17,711 ש"ח</a:t>
          </a:r>
          <a:endParaRPr lang="he-IL" sz="1400" b="1" dirty="0">
            <a:solidFill>
              <a:schemeClr val="tx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F6F9-380B-453C-8623-BC2FB6985531}" type="datetimeFigureOut">
              <a:rPr lang="he-IL" smtClean="0"/>
              <a:t>ט"ז/אייר/תשע"ה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F9C2-AF4B-4162-B9FC-B261B8575A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5637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F6F9-380B-453C-8623-BC2FB6985531}" type="datetimeFigureOut">
              <a:rPr lang="he-IL" smtClean="0"/>
              <a:t>ט"ז/אייר/תשע"ה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F9C2-AF4B-4162-B9FC-B261B8575A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958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F6F9-380B-453C-8623-BC2FB6985531}" type="datetimeFigureOut">
              <a:rPr lang="he-IL" smtClean="0"/>
              <a:t>ט"ז/אייר/תשע"ה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F9C2-AF4B-4162-B9FC-B261B8575A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59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F6F9-380B-453C-8623-BC2FB6985531}" type="datetimeFigureOut">
              <a:rPr lang="he-IL" smtClean="0"/>
              <a:t>ט"ז/אייר/תשע"ה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F9C2-AF4B-4162-B9FC-B261B8575A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951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F6F9-380B-453C-8623-BC2FB6985531}" type="datetimeFigureOut">
              <a:rPr lang="he-IL" smtClean="0"/>
              <a:t>ט"ז/אייר/תשע"ה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F9C2-AF4B-4162-B9FC-B261B8575A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8160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F6F9-380B-453C-8623-BC2FB6985531}" type="datetimeFigureOut">
              <a:rPr lang="he-IL" smtClean="0"/>
              <a:t>ט"ז/אייר/תשע"ה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F9C2-AF4B-4162-B9FC-B261B8575A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9463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F6F9-380B-453C-8623-BC2FB6985531}" type="datetimeFigureOut">
              <a:rPr lang="he-IL" smtClean="0"/>
              <a:t>ט"ז/אייר/תשע"ה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F9C2-AF4B-4162-B9FC-B261B8575A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2284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F6F9-380B-453C-8623-BC2FB6985531}" type="datetimeFigureOut">
              <a:rPr lang="he-IL" smtClean="0"/>
              <a:t>ט"ז/אייר/תשע"ה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F9C2-AF4B-4162-B9FC-B261B8575A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534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F6F9-380B-453C-8623-BC2FB6985531}" type="datetimeFigureOut">
              <a:rPr lang="he-IL" smtClean="0"/>
              <a:t>ט"ז/אייר/תשע"ה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F9C2-AF4B-4162-B9FC-B261B8575A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74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F6F9-380B-453C-8623-BC2FB6985531}" type="datetimeFigureOut">
              <a:rPr lang="he-IL" smtClean="0"/>
              <a:t>ט"ז/אייר/תשע"ה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F9C2-AF4B-4162-B9FC-B261B8575A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371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F6F9-380B-453C-8623-BC2FB6985531}" type="datetimeFigureOut">
              <a:rPr lang="he-IL" smtClean="0"/>
              <a:t>ט"ז/אייר/תשע"ה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F9C2-AF4B-4162-B9FC-B261B8575A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4125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CF6F9-380B-453C-8623-BC2FB6985531}" type="datetimeFigureOut">
              <a:rPr lang="he-IL" smtClean="0"/>
              <a:t>ט"ז/אייר/תשע"ה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5F9C2-AF4B-4162-B9FC-B261B8575A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1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7715200" cy="45365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e-IL" sz="5000" b="1" cap="all" dirty="0">
                <a:solidFill>
                  <a:srgbClr val="002060"/>
                </a:solidFill>
                <a:latin typeface="+mj-lt"/>
                <a:ea typeface="+mj-ea"/>
              </a:rPr>
              <a:t>נתונים מתוך סקר הוצאות משק הבית על האוכלוסייה האתיופית בישראל בשנת 2013</a:t>
            </a:r>
          </a:p>
        </p:txBody>
      </p:sp>
    </p:spTree>
    <p:extLst>
      <p:ext uri="{BB962C8B-B14F-4D97-AF65-F5344CB8AC3E}">
        <p14:creationId xmlns:p14="http://schemas.microsoft.com/office/powerpoint/2010/main" val="91166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תחולת העוני בקרב האתיופים</a:t>
            </a:r>
            <a:endParaRPr lang="he-I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3960796"/>
              </p:ext>
            </p:extLst>
          </p:nvPr>
        </p:nvGraphicFramePr>
        <p:xfrm>
          <a:off x="457200" y="1628775"/>
          <a:ext cx="7715250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772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2400"/>
              <a:t>הוצאות </a:t>
            </a:r>
            <a:r>
              <a:rPr lang="he-IL" sz="2400" smtClean="0"/>
              <a:t>והכנסות </a:t>
            </a:r>
            <a:r>
              <a:rPr lang="he-IL" sz="2400" dirty="0"/>
              <a:t>במשקי בית שבהם ראש משק הבית או אחד מהוריו יוצא אתיופיה - 2013</a:t>
            </a:r>
            <a:r>
              <a:rPr lang="he-IL" sz="2400" dirty="0">
                <a:latin typeface="Arial"/>
              </a:rPr>
              <a:t/>
            </a:r>
            <a:br>
              <a:rPr lang="he-IL" sz="2400" dirty="0">
                <a:latin typeface="Arial"/>
              </a:rPr>
            </a:br>
            <a:endParaRPr lang="he-IL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9670755"/>
              </p:ext>
            </p:extLst>
          </p:nvPr>
        </p:nvGraphicFramePr>
        <p:xfrm>
          <a:off x="1812924" y="1340770"/>
          <a:ext cx="5799637" cy="410445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2384496"/>
                <a:gridCol w="1702814"/>
                <a:gridCol w="1712327"/>
              </a:tblGrid>
              <a:tr h="610580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1" u="none" strike="noStrike" dirty="0">
                          <a:effectLst/>
                        </a:rPr>
                        <a:t> 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400" b="1" u="none" strike="noStrike" dirty="0">
                          <a:effectLst/>
                        </a:rPr>
                        <a:t>כלל משקי הבית באוכלוסייה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400" b="1" u="none" strike="noStrike" dirty="0">
                          <a:effectLst/>
                        </a:rPr>
                        <a:t>משקי בית של יוצאי אתיופיה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659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 dirty="0">
                          <a:effectLst/>
                        </a:rPr>
                        <a:t>מספר נפשות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400" b="1" u="none" strike="noStrike" dirty="0">
                          <a:effectLst/>
                        </a:rPr>
                        <a:t>3.3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400" b="1" u="none" strike="noStrike" dirty="0">
                          <a:effectLst/>
                        </a:rPr>
                        <a:t>4.4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659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 dirty="0">
                          <a:effectLst/>
                        </a:rPr>
                        <a:t>מספר מפרנסים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400" b="1" u="none" strike="noStrike" dirty="0">
                          <a:effectLst/>
                        </a:rPr>
                        <a:t>1.5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400" b="1" u="none" strike="noStrike" dirty="0">
                          <a:effectLst/>
                        </a:rPr>
                        <a:t>2.0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659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1" u="none" strike="noStrike" dirty="0">
                          <a:effectLst/>
                        </a:rPr>
                        <a:t> 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400" b="1" u="none" strike="noStrike" dirty="0">
                          <a:effectLst/>
                        </a:rPr>
                        <a:t>שקלים חדשים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76659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 dirty="0">
                          <a:effectLst/>
                        </a:rPr>
                        <a:t>הכנסה כספית ברוטו למשק בית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400" b="1" u="none" strike="noStrike" dirty="0">
                          <a:effectLst/>
                        </a:rPr>
                        <a:t>17,711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400" b="1" u="none" strike="noStrike" dirty="0">
                          <a:effectLst/>
                        </a:rPr>
                        <a:t>11,453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659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>
                          <a:effectLst/>
                        </a:rPr>
                        <a:t>הכנסה כספית נטו למשק בית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400" b="1" u="none" strike="noStrike">
                          <a:effectLst/>
                        </a:rPr>
                        <a:t>14,622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400" b="1" u="none" strike="noStrike" dirty="0">
                          <a:effectLst/>
                        </a:rPr>
                        <a:t>10,597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58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 dirty="0">
                          <a:effectLst/>
                        </a:rPr>
                        <a:t>הוצאה כספית למשק בית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400" b="1" u="none" strike="noStrike">
                          <a:effectLst/>
                        </a:rPr>
                        <a:t>11,681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400" b="1" u="none" strike="noStrike" dirty="0">
                          <a:effectLst/>
                        </a:rPr>
                        <a:t>7,129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01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2700" dirty="0"/>
              <a:t>הוצאות חודשיות לתצרוכת לפי קבוצות ראשיות, במשקי בית שבהם ראש משק הבית או אחד מהוריו יוצא אתיופיה - </a:t>
            </a:r>
            <a:r>
              <a:rPr lang="he-IL" dirty="0"/>
              <a:t>2013</a:t>
            </a:r>
            <a:r>
              <a:rPr lang="he-IL" dirty="0">
                <a:latin typeface="Arial"/>
              </a:rPr>
              <a:t/>
            </a:r>
            <a:br>
              <a:rPr lang="he-IL" dirty="0">
                <a:latin typeface="Arial"/>
              </a:rPr>
            </a:br>
            <a:endParaRPr lang="he-IL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998626"/>
              </p:ext>
            </p:extLst>
          </p:nvPr>
        </p:nvGraphicFramePr>
        <p:xfrm>
          <a:off x="899592" y="1268752"/>
          <a:ext cx="7056784" cy="439249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2239043"/>
                <a:gridCol w="1273707"/>
                <a:gridCol w="1126226"/>
                <a:gridCol w="1251361"/>
                <a:gridCol w="1166447"/>
              </a:tblGrid>
              <a:tr h="937309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1" u="none" strike="noStrike" dirty="0">
                          <a:effectLst/>
                        </a:rPr>
                        <a:t> 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400" b="1" u="none" strike="noStrike" dirty="0">
                          <a:effectLst/>
                        </a:rPr>
                        <a:t>הוצאה לתצרוכת בש"ח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400" b="1" u="none" strike="noStrike" dirty="0">
                          <a:effectLst/>
                        </a:rPr>
                        <a:t>הרכב ההוצאה באחוזים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400" b="1" u="none" strike="noStrike">
                          <a:effectLst/>
                        </a:rPr>
                        <a:t>הוצאה לתצרוכת בש"ח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400" b="1" u="none" strike="noStrike" dirty="0">
                          <a:effectLst/>
                        </a:rPr>
                        <a:t>הרכב ההוצאה באחוזים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37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u="none" strike="noStrike">
                          <a:effectLst/>
                        </a:rPr>
                        <a:t>הוצאות לתצרוכת - סך הכל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 dirty="0">
                          <a:effectLst/>
                        </a:rPr>
                        <a:t>14,501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2286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 dirty="0">
                          <a:effectLst/>
                        </a:rPr>
                        <a:t>100.0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>
                          <a:effectLst/>
                        </a:rPr>
                        <a:t>9,385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2286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 dirty="0">
                          <a:effectLst/>
                        </a:rPr>
                        <a:t>100.0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37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u="none" strike="noStrike">
                          <a:effectLst/>
                        </a:rPr>
                        <a:t>מזון (ללא ירקות ופירות)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 dirty="0">
                          <a:effectLst/>
                        </a:rPr>
                        <a:t>1,974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2286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 dirty="0">
                          <a:effectLst/>
                        </a:rPr>
                        <a:t>13.6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 dirty="0">
                          <a:effectLst/>
                        </a:rPr>
                        <a:t>1,514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2286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 dirty="0">
                          <a:effectLst/>
                        </a:rPr>
                        <a:t>16.1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37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u="none" strike="noStrike" dirty="0">
                          <a:effectLst/>
                        </a:rPr>
                        <a:t>ירקות ופירות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>
                          <a:effectLst/>
                        </a:rPr>
                        <a:t>450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2286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 dirty="0">
                          <a:effectLst/>
                        </a:rPr>
                        <a:t>3.1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 dirty="0">
                          <a:effectLst/>
                        </a:rPr>
                        <a:t>263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2286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 dirty="0">
                          <a:effectLst/>
                        </a:rPr>
                        <a:t>2.8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37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u="none" strike="noStrike">
                          <a:effectLst/>
                        </a:rPr>
                        <a:t>דיור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>
                          <a:effectLst/>
                        </a:rPr>
                        <a:t>3,429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2286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 dirty="0">
                          <a:effectLst/>
                        </a:rPr>
                        <a:t>23.7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 dirty="0">
                          <a:effectLst/>
                        </a:rPr>
                        <a:t>2,565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2286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 dirty="0">
                          <a:effectLst/>
                        </a:rPr>
                        <a:t>27.3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37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u="none" strike="noStrike">
                          <a:effectLst/>
                        </a:rPr>
                        <a:t>אחזקת הדירה ומשק הבית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>
                          <a:effectLst/>
                        </a:rPr>
                        <a:t>1,433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2286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 dirty="0">
                          <a:effectLst/>
                        </a:rPr>
                        <a:t>9.9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 dirty="0">
                          <a:effectLst/>
                        </a:rPr>
                        <a:t>842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2286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 dirty="0">
                          <a:effectLst/>
                        </a:rPr>
                        <a:t>9.0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37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u="none" strike="noStrike">
                          <a:effectLst/>
                        </a:rPr>
                        <a:t>ריהוט וציוד לבית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 dirty="0">
                          <a:effectLst/>
                        </a:rPr>
                        <a:t>550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2286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>
                          <a:effectLst/>
                        </a:rPr>
                        <a:t>3.8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 dirty="0">
                          <a:effectLst/>
                        </a:rPr>
                        <a:t>261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2286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 dirty="0">
                          <a:effectLst/>
                        </a:rPr>
                        <a:t>2.8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37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u="none" strike="noStrike">
                          <a:effectLst/>
                        </a:rPr>
                        <a:t>הלבשה והנעלה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>
                          <a:effectLst/>
                        </a:rPr>
                        <a:t>459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2286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>
                          <a:effectLst/>
                        </a:rPr>
                        <a:t>3.2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>
                          <a:effectLst/>
                        </a:rPr>
                        <a:t>278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2286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 dirty="0">
                          <a:effectLst/>
                        </a:rPr>
                        <a:t>3.0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37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u="none" strike="noStrike">
                          <a:effectLst/>
                        </a:rPr>
                        <a:t>בריאות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>
                          <a:effectLst/>
                        </a:rPr>
                        <a:t>827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2286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>
                          <a:effectLst/>
                        </a:rPr>
                        <a:t>5.7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>
                          <a:effectLst/>
                        </a:rPr>
                        <a:t>259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2286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 dirty="0">
                          <a:effectLst/>
                        </a:rPr>
                        <a:t>2.8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37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u="none" strike="noStrike">
                          <a:effectLst/>
                        </a:rPr>
                        <a:t>חינוך, תרבות ובידור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>
                          <a:effectLst/>
                        </a:rPr>
                        <a:t>1,762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2286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>
                          <a:effectLst/>
                        </a:rPr>
                        <a:t>12.1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>
                          <a:effectLst/>
                        </a:rPr>
                        <a:t>1,172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2286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 dirty="0">
                          <a:effectLst/>
                        </a:rPr>
                        <a:t>12.5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37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u="none" strike="noStrike">
                          <a:effectLst/>
                        </a:rPr>
                        <a:t>תחבורה ותקשורת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>
                          <a:effectLst/>
                        </a:rPr>
                        <a:t>2,898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2286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>
                          <a:effectLst/>
                        </a:rPr>
                        <a:t>20.0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>
                          <a:effectLst/>
                        </a:rPr>
                        <a:t>1,867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2286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 dirty="0">
                          <a:effectLst/>
                        </a:rPr>
                        <a:t>19.8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816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u="none" strike="noStrike">
                          <a:effectLst/>
                        </a:rPr>
                        <a:t>מוצרים ושירותים אחרים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>
                          <a:effectLst/>
                        </a:rPr>
                        <a:t>718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2286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>
                          <a:effectLst/>
                        </a:rPr>
                        <a:t>4.9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>
                          <a:effectLst/>
                        </a:rPr>
                        <a:t>364</a:t>
                      </a:r>
                      <a:endParaRPr lang="he-IL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2286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1" u="none" strike="noStrike" dirty="0">
                          <a:effectLst/>
                        </a:rPr>
                        <a:t>3.9</a:t>
                      </a:r>
                      <a:endParaRPr lang="he-IL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56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643192" cy="922114"/>
          </a:xfrm>
        </p:spPr>
        <p:txBody>
          <a:bodyPr>
            <a:normAutofit fontScale="90000"/>
          </a:bodyPr>
          <a:lstStyle/>
          <a:p>
            <a:r>
              <a:rPr lang="he-IL" dirty="0"/>
              <a:t>בעלות על מוצרי תקשורת במשקי בית אתיופים לעומת כלל האוכלוסייה, </a:t>
            </a:r>
            <a:r>
              <a:rPr lang="he-IL" dirty="0" smtClean="0"/>
              <a:t>2013</a:t>
            </a:r>
            <a:endParaRPr lang="he-IL" dirty="0"/>
          </a:p>
        </p:txBody>
      </p:sp>
      <p:graphicFrame>
        <p:nvGraphicFramePr>
          <p:cNvPr id="4" name="תרשים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2097871"/>
              </p:ext>
            </p:extLst>
          </p:nvPr>
        </p:nvGraphicFramePr>
        <p:xfrm>
          <a:off x="467544" y="1556792"/>
          <a:ext cx="7715250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621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7643192" cy="922114"/>
          </a:xfrm>
        </p:spPr>
        <p:txBody>
          <a:bodyPr>
            <a:normAutofit fontScale="90000"/>
          </a:bodyPr>
          <a:lstStyle/>
          <a:p>
            <a:r>
              <a:rPr lang="he-IL" dirty="0"/>
              <a:t>בעלות על מוצרי מטבח במשקי בית אתיופים לעומת כלל האוכלוסייה, 2013</a:t>
            </a:r>
            <a:br>
              <a:rPr lang="he-IL" dirty="0"/>
            </a:br>
            <a:endParaRPr lang="he-IL" dirty="0"/>
          </a:p>
        </p:txBody>
      </p:sp>
      <p:graphicFrame>
        <p:nvGraphicFramePr>
          <p:cNvPr id="4" name="תרשים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793631"/>
              </p:ext>
            </p:extLst>
          </p:nvPr>
        </p:nvGraphicFramePr>
        <p:xfrm>
          <a:off x="457200" y="1628775"/>
          <a:ext cx="7715250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60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הרכב הכנסה ברוטו למשק בית -2013</a:t>
            </a:r>
            <a:endParaRPr lang="he-I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881649"/>
              </p:ext>
            </p:extLst>
          </p:nvPr>
        </p:nvGraphicFramePr>
        <p:xfrm>
          <a:off x="467544" y="1412776"/>
          <a:ext cx="4176464" cy="4753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462881378"/>
              </p:ext>
            </p:extLst>
          </p:nvPr>
        </p:nvGraphicFramePr>
        <p:xfrm>
          <a:off x="4499992" y="2204864"/>
          <a:ext cx="309634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5292080" y="2564904"/>
            <a:ext cx="144016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11,453</a:t>
            </a:r>
            <a:r>
              <a:rPr lang="he-IL" sz="1600" b="1" dirty="0" smtClean="0">
                <a:solidFill>
                  <a:schemeClr val="tx1"/>
                </a:solidFill>
              </a:rPr>
              <a:t>ש"ח</a:t>
            </a:r>
            <a:endParaRPr lang="he-IL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8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הכנסה ברוטו לשעה לשכיר - 2013</a:t>
            </a:r>
            <a:endParaRPr lang="he-I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899921"/>
              </p:ext>
            </p:extLst>
          </p:nvPr>
        </p:nvGraphicFramePr>
        <p:xfrm>
          <a:off x="457200" y="1628775"/>
          <a:ext cx="7715250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35496" y="3068960"/>
            <a:ext cx="288032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algn="ctr"/>
            <a:r>
              <a:rPr lang="he-IL" sz="1000" b="1" dirty="0" smtClean="0">
                <a:solidFill>
                  <a:schemeClr val="tx1"/>
                </a:solidFill>
              </a:rPr>
              <a:t>ש"ח</a:t>
            </a:r>
            <a:endParaRPr lang="he-IL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95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התפלגות משלחי יד של שכירים - 2013</a:t>
            </a:r>
            <a:endParaRPr lang="he-I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611706"/>
              </p:ext>
            </p:extLst>
          </p:nvPr>
        </p:nvGraphicFramePr>
        <p:xfrm>
          <a:off x="457200" y="1628775"/>
          <a:ext cx="7715250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860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אחוז השכירים המפרישים </a:t>
            </a:r>
            <a:r>
              <a:rPr lang="he-IL" dirty="0" smtClean="0"/>
              <a:t>פנסיה - </a:t>
            </a:r>
            <a:r>
              <a:rPr lang="he-IL" dirty="0" smtClean="0"/>
              <a:t>2013</a:t>
            </a:r>
            <a:endParaRPr lang="he-I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526706"/>
              </p:ext>
            </p:extLst>
          </p:nvPr>
        </p:nvGraphicFramePr>
        <p:xfrm>
          <a:off x="457200" y="1628775"/>
          <a:ext cx="7715250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79512" y="2996952"/>
            <a:ext cx="288032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algn="ctr">
              <a:defRPr sz="1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he-IL" dirty="0"/>
              <a:t>אחוזים</a:t>
            </a:r>
          </a:p>
        </p:txBody>
      </p:sp>
    </p:spTree>
    <p:extLst>
      <p:ext uri="{BB962C8B-B14F-4D97-AF65-F5344CB8AC3E}">
        <p14:creationId xmlns:p14="http://schemas.microsoft.com/office/powerpoint/2010/main" val="240904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250</Words>
  <Application>Microsoft Office PowerPoint</Application>
  <PresentationFormat>On-screen Show (4:3)</PresentationFormat>
  <Paragraphs>107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הוצאות והכנסות במשקי בית שבהם ראש משק הבית או אחד מהוריו יוצא אתיופיה - 2013 </vt:lpstr>
      <vt:lpstr>הוצאות חודשיות לתצרוכת לפי קבוצות ראשיות, במשקי בית שבהם ראש משק הבית או אחד מהוריו יוצא אתיופיה - 2013 </vt:lpstr>
      <vt:lpstr>בעלות על מוצרי תקשורת במשקי בית אתיופים לעומת כלל האוכלוסייה, 2013</vt:lpstr>
      <vt:lpstr>בעלות על מוצרי מטבח במשקי בית אתיופים לעומת כלל האוכלוסייה, 2013 </vt:lpstr>
      <vt:lpstr>הרכב הכנסה ברוטו למשק בית -2013</vt:lpstr>
      <vt:lpstr>הכנסה ברוטו לשעה לשכיר - 2013</vt:lpstr>
      <vt:lpstr>התפלגות משלחי יד של שכירים - 2013</vt:lpstr>
      <vt:lpstr>אחוז השכירים המפרישים פנסיה - 2013</vt:lpstr>
      <vt:lpstr>תחולת העוני בקרב האתיופים</vt:lpstr>
    </vt:vector>
  </TitlesOfParts>
  <Company>CBS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Lior Dupaz</dc:creator>
  <cp:lastModifiedBy>Lior Dupaz</cp:lastModifiedBy>
  <cp:revision>2</cp:revision>
  <dcterms:created xsi:type="dcterms:W3CDTF">2015-05-05T12:22:20Z</dcterms:created>
  <dcterms:modified xsi:type="dcterms:W3CDTF">2015-05-05T12:24:33Z</dcterms:modified>
</cp:coreProperties>
</file>